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6" r:id="rId2"/>
  </p:sldMasterIdLst>
  <p:sldIdLst>
    <p:sldId id="256" r:id="rId3"/>
    <p:sldId id="257" r:id="rId4"/>
    <p:sldId id="260" r:id="rId5"/>
    <p:sldId id="263" r:id="rId6"/>
    <p:sldId id="259" r:id="rId7"/>
    <p:sldId id="258" r:id="rId8"/>
    <p:sldId id="262" r:id="rId9"/>
    <p:sldId id="261" r:id="rId10"/>
  </p:sldIdLst>
  <p:sldSz cx="18288000" cy="10287000"/>
  <p:notesSz cx="6858000" cy="9144000"/>
  <p:embeddedFontLst>
    <p:embeddedFont>
      <p:font typeface="Arial Unicode MS" panose="020B0604020202020204" pitchFamily="34" charset="-128"/>
      <p:regular r:id="rId11"/>
    </p:embeddedFont>
    <p:embeddedFont>
      <p:font typeface="AntennaCond" panose="02000506000000020004" pitchFamily="2" charset="77"/>
      <p:regular r:id="rId12"/>
    </p:embeddedFont>
    <p:embeddedFont>
      <p:font typeface="AntennaCond Bold" panose="02000503000000020004" pitchFamily="2" charset="77"/>
      <p:regular r:id="rId13"/>
      <p:bold r:id="rId14"/>
      <p:italic r:id="rId15"/>
      <p:boldItalic r:id="rId16"/>
    </p:embeddedFont>
    <p:embeddedFont>
      <p:font typeface="Aptos" panose="020B0004020202020204" pitchFamily="34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3583"/>
    <a:srgbClr val="77B6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8" autoAdjust="0"/>
    <p:restoredTop sz="94628" autoAdjust="0"/>
  </p:normalViewPr>
  <p:slideViewPr>
    <p:cSldViewPr>
      <p:cViewPr varScale="1">
        <p:scale>
          <a:sx n="125" d="100"/>
          <a:sy n="125" d="100"/>
        </p:scale>
        <p:origin x="16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120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8825B90D-00E0-0718-3970-80F99C9FB1B0}"/>
              </a:ext>
            </a:extLst>
          </p:cNvPr>
          <p:cNvSpPr/>
          <p:nvPr userDrawn="1"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C4793656-2235-33FC-E668-752C9915B4A7}"/>
              </a:ext>
            </a:extLst>
          </p:cNvPr>
          <p:cNvGrpSpPr/>
          <p:nvPr userDrawn="1"/>
        </p:nvGrpSpPr>
        <p:grpSpPr>
          <a:xfrm rot="-5400000">
            <a:off x="4191000" y="-3810000"/>
            <a:ext cx="9906000" cy="17907000"/>
            <a:chOff x="0" y="0"/>
            <a:chExt cx="2383770" cy="4309124"/>
          </a:xfrm>
        </p:grpSpPr>
        <p:sp>
          <p:nvSpPr>
            <p:cNvPr id="9" name="Freeform 4">
              <a:extLst>
                <a:ext uri="{FF2B5EF4-FFF2-40B4-BE49-F238E27FC236}">
                  <a16:creationId xmlns:a16="http://schemas.microsoft.com/office/drawing/2014/main" id="{DF91750F-7FCA-CCBD-A6A8-4D3B49F2CCBB}"/>
                </a:ext>
              </a:extLst>
            </p:cNvPr>
            <p:cNvSpPr/>
            <p:nvPr/>
          </p:nvSpPr>
          <p:spPr>
            <a:xfrm>
              <a:off x="0" y="0"/>
              <a:ext cx="2383771" cy="4309124"/>
            </a:xfrm>
            <a:custGeom>
              <a:avLst/>
              <a:gdLst/>
              <a:ahLst/>
              <a:cxnLst/>
              <a:rect l="l" t="t" r="r" b="b"/>
              <a:pathLst>
                <a:path w="2383771" h="4309124">
                  <a:moveTo>
                    <a:pt x="2259310" y="4309123"/>
                  </a:moveTo>
                  <a:lnTo>
                    <a:pt x="124460" y="4309123"/>
                  </a:lnTo>
                  <a:cubicBezTo>
                    <a:pt x="55880" y="4309123"/>
                    <a:pt x="0" y="4253243"/>
                    <a:pt x="0" y="418466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259311" y="0"/>
                  </a:lnTo>
                  <a:cubicBezTo>
                    <a:pt x="2327890" y="0"/>
                    <a:pt x="2383771" y="55880"/>
                    <a:pt x="2383771" y="124460"/>
                  </a:cubicBezTo>
                  <a:lnTo>
                    <a:pt x="2383771" y="4184664"/>
                  </a:lnTo>
                  <a:cubicBezTo>
                    <a:pt x="2383771" y="4253243"/>
                    <a:pt x="2327890" y="4309124"/>
                    <a:pt x="2259311" y="430912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0" name="Freeform 5">
            <a:extLst>
              <a:ext uri="{FF2B5EF4-FFF2-40B4-BE49-F238E27FC236}">
                <a16:creationId xmlns:a16="http://schemas.microsoft.com/office/drawing/2014/main" id="{A61AE9DF-9F3F-EBFD-3DED-2E90E50887B4}"/>
              </a:ext>
            </a:extLst>
          </p:cNvPr>
          <p:cNvSpPr/>
          <p:nvPr userDrawn="1"/>
        </p:nvSpPr>
        <p:spPr>
          <a:xfrm>
            <a:off x="15321546" y="9201352"/>
            <a:ext cx="1595451" cy="647294"/>
          </a:xfrm>
          <a:custGeom>
            <a:avLst/>
            <a:gdLst/>
            <a:ahLst/>
            <a:cxnLst/>
            <a:rect l="l" t="t" r="r" b="b"/>
            <a:pathLst>
              <a:path w="1595451" h="647294">
                <a:moveTo>
                  <a:pt x="0" y="0"/>
                </a:moveTo>
                <a:lnTo>
                  <a:pt x="1595451" y="0"/>
                </a:lnTo>
                <a:lnTo>
                  <a:pt x="1595451" y="647295"/>
                </a:lnTo>
                <a:lnTo>
                  <a:pt x="0" y="64729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r="-6515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071A95EF-F2DC-6806-C9E8-5DF1BADAFBED}"/>
              </a:ext>
            </a:extLst>
          </p:cNvPr>
          <p:cNvSpPr/>
          <p:nvPr userDrawn="1"/>
        </p:nvSpPr>
        <p:spPr>
          <a:xfrm>
            <a:off x="1371003" y="9251082"/>
            <a:ext cx="1623235" cy="597565"/>
          </a:xfrm>
          <a:custGeom>
            <a:avLst/>
            <a:gdLst/>
            <a:ahLst/>
            <a:cxnLst/>
            <a:rect l="l" t="t" r="r" b="b"/>
            <a:pathLst>
              <a:path w="1623235" h="597565">
                <a:moveTo>
                  <a:pt x="0" y="0"/>
                </a:moveTo>
                <a:lnTo>
                  <a:pt x="1623235" y="0"/>
                </a:lnTo>
                <a:lnTo>
                  <a:pt x="1623235" y="597565"/>
                </a:lnTo>
                <a:lnTo>
                  <a:pt x="0" y="59756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3027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4B0F6892-3FDC-C636-6445-D9525187C889}"/>
              </a:ext>
            </a:extLst>
          </p:cNvPr>
          <p:cNvSpPr/>
          <p:nvPr userDrawn="1"/>
        </p:nvSpPr>
        <p:spPr>
          <a:xfrm>
            <a:off x="190500" y="8688430"/>
            <a:ext cx="16726497" cy="74872"/>
          </a:xfrm>
          <a:custGeom>
            <a:avLst/>
            <a:gdLst/>
            <a:ahLst/>
            <a:cxnLst/>
            <a:rect l="l" t="t" r="r" b="b"/>
            <a:pathLst>
              <a:path w="16726497" h="74872">
                <a:moveTo>
                  <a:pt x="0" y="0"/>
                </a:moveTo>
                <a:lnTo>
                  <a:pt x="16726497" y="0"/>
                </a:lnTo>
                <a:lnTo>
                  <a:pt x="16726497" y="74872"/>
                </a:lnTo>
                <a:lnTo>
                  <a:pt x="0" y="748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FE896ECD-5305-EC00-BAFF-C7CAAA1D1918}"/>
              </a:ext>
            </a:extLst>
          </p:cNvPr>
          <p:cNvSpPr/>
          <p:nvPr userDrawn="1"/>
        </p:nvSpPr>
        <p:spPr>
          <a:xfrm>
            <a:off x="1371003" y="1881680"/>
            <a:ext cx="16726497" cy="74872"/>
          </a:xfrm>
          <a:custGeom>
            <a:avLst/>
            <a:gdLst/>
            <a:ahLst/>
            <a:cxnLst/>
            <a:rect l="l" t="t" r="r" b="b"/>
            <a:pathLst>
              <a:path w="16726497" h="74872">
                <a:moveTo>
                  <a:pt x="0" y="0"/>
                </a:moveTo>
                <a:lnTo>
                  <a:pt x="16726497" y="0"/>
                </a:lnTo>
                <a:lnTo>
                  <a:pt x="16726497" y="74872"/>
                </a:lnTo>
                <a:lnTo>
                  <a:pt x="0" y="748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3D72FFD9-5492-5D45-DF41-E0FA60F937F8}"/>
              </a:ext>
            </a:extLst>
          </p:cNvPr>
          <p:cNvSpPr txBox="1"/>
          <p:nvPr userDrawn="1"/>
        </p:nvSpPr>
        <p:spPr>
          <a:xfrm>
            <a:off x="13150015" y="8931141"/>
            <a:ext cx="3766982" cy="216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448"/>
              </a:lnSpc>
              <a:spcBef>
                <a:spcPct val="0"/>
              </a:spcBef>
            </a:pPr>
            <a:r>
              <a:rPr lang="en-US" sz="1316" spc="113">
                <a:solidFill>
                  <a:srgbClr val="000000"/>
                </a:solidFill>
                <a:latin typeface="AntennaCond"/>
                <a:ea typeface="AntennaCond"/>
                <a:cs typeface="AntennaCond"/>
                <a:sym typeface="AntennaCond"/>
              </a:rPr>
              <a:t>IN COLLABORAZIONE CON</a:t>
            </a: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45DEDC8F-4898-B0E4-E49D-5DE3280639A6}"/>
              </a:ext>
            </a:extLst>
          </p:cNvPr>
          <p:cNvSpPr txBox="1"/>
          <p:nvPr userDrawn="1"/>
        </p:nvSpPr>
        <p:spPr>
          <a:xfrm>
            <a:off x="1371003" y="8931141"/>
            <a:ext cx="1471787" cy="216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8"/>
              </a:lnSpc>
            </a:pPr>
            <a:r>
              <a:rPr lang="en-US" sz="1316" spc="113">
                <a:solidFill>
                  <a:srgbClr val="000000"/>
                </a:solidFill>
                <a:latin typeface="AntennaCond"/>
                <a:ea typeface="AntennaCond"/>
                <a:cs typeface="AntennaCond"/>
                <a:sym typeface="AntennaCond"/>
              </a:rPr>
              <a:t>ORGANIZZATO DA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E5FD00E2-5163-D520-1480-F35A2E2819AD}"/>
              </a:ext>
            </a:extLst>
          </p:cNvPr>
          <p:cNvSpPr txBox="1"/>
          <p:nvPr userDrawn="1"/>
        </p:nvSpPr>
        <p:spPr>
          <a:xfrm>
            <a:off x="6726698" y="9174882"/>
            <a:ext cx="4834605" cy="518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968" b="1" spc="-118">
                <a:solidFill>
                  <a:srgbClr val="545352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BolognaFiere, 9-11 ottobre 2024</a:t>
            </a:r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id="{F1AFF108-B246-998C-187D-73704BBC9D5B}"/>
              </a:ext>
            </a:extLst>
          </p:cNvPr>
          <p:cNvSpPr/>
          <p:nvPr userDrawn="1"/>
        </p:nvSpPr>
        <p:spPr>
          <a:xfrm>
            <a:off x="12699214" y="411707"/>
            <a:ext cx="4217782" cy="1288997"/>
          </a:xfrm>
          <a:custGeom>
            <a:avLst/>
            <a:gdLst/>
            <a:ahLst/>
            <a:cxnLst/>
            <a:rect l="l" t="t" r="r" b="b"/>
            <a:pathLst>
              <a:path w="4217782" h="1288997">
                <a:moveTo>
                  <a:pt x="0" y="0"/>
                </a:moveTo>
                <a:lnTo>
                  <a:pt x="4217783" y="0"/>
                </a:lnTo>
                <a:lnTo>
                  <a:pt x="4217783" y="1288998"/>
                </a:lnTo>
                <a:lnTo>
                  <a:pt x="0" y="1288998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2790" r="-2232"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68B0CFBA-3662-C181-D9E7-087E8E873E9F}"/>
              </a:ext>
            </a:extLst>
          </p:cNvPr>
          <p:cNvSpPr/>
          <p:nvPr userDrawn="1"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9F478146-AA97-EA29-E15E-FA5BAF60C7EA}"/>
              </a:ext>
            </a:extLst>
          </p:cNvPr>
          <p:cNvGrpSpPr/>
          <p:nvPr userDrawn="1"/>
        </p:nvGrpSpPr>
        <p:grpSpPr>
          <a:xfrm rot="-5400000">
            <a:off x="4191000" y="-3810000"/>
            <a:ext cx="9906000" cy="17907000"/>
            <a:chOff x="0" y="0"/>
            <a:chExt cx="2383770" cy="4309124"/>
          </a:xfrm>
        </p:grpSpPr>
        <p:sp>
          <p:nvSpPr>
            <p:cNvPr id="9" name="Freeform 4">
              <a:extLst>
                <a:ext uri="{FF2B5EF4-FFF2-40B4-BE49-F238E27FC236}">
                  <a16:creationId xmlns:a16="http://schemas.microsoft.com/office/drawing/2014/main" id="{84AC28EF-ABC9-0A0C-9B3B-7A7E83D5602F}"/>
                </a:ext>
              </a:extLst>
            </p:cNvPr>
            <p:cNvSpPr/>
            <p:nvPr/>
          </p:nvSpPr>
          <p:spPr>
            <a:xfrm>
              <a:off x="0" y="0"/>
              <a:ext cx="2383771" cy="4309124"/>
            </a:xfrm>
            <a:custGeom>
              <a:avLst/>
              <a:gdLst/>
              <a:ahLst/>
              <a:cxnLst/>
              <a:rect l="l" t="t" r="r" b="b"/>
              <a:pathLst>
                <a:path w="2383771" h="4309124">
                  <a:moveTo>
                    <a:pt x="2259310" y="4309123"/>
                  </a:moveTo>
                  <a:lnTo>
                    <a:pt x="124460" y="4309123"/>
                  </a:lnTo>
                  <a:cubicBezTo>
                    <a:pt x="55880" y="4309123"/>
                    <a:pt x="0" y="4253243"/>
                    <a:pt x="0" y="418466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259311" y="0"/>
                  </a:lnTo>
                  <a:cubicBezTo>
                    <a:pt x="2327890" y="0"/>
                    <a:pt x="2383771" y="55880"/>
                    <a:pt x="2383771" y="124460"/>
                  </a:cubicBezTo>
                  <a:lnTo>
                    <a:pt x="2383771" y="4184664"/>
                  </a:lnTo>
                  <a:cubicBezTo>
                    <a:pt x="2383771" y="4253243"/>
                    <a:pt x="2327890" y="4309124"/>
                    <a:pt x="2259311" y="430912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0" name="Freeform 5">
            <a:extLst>
              <a:ext uri="{FF2B5EF4-FFF2-40B4-BE49-F238E27FC236}">
                <a16:creationId xmlns:a16="http://schemas.microsoft.com/office/drawing/2014/main" id="{DDF7DC6F-F9D3-EDB5-1F98-3BA3AA010D69}"/>
              </a:ext>
            </a:extLst>
          </p:cNvPr>
          <p:cNvSpPr/>
          <p:nvPr userDrawn="1"/>
        </p:nvSpPr>
        <p:spPr>
          <a:xfrm>
            <a:off x="15321546" y="9201352"/>
            <a:ext cx="1595451" cy="647294"/>
          </a:xfrm>
          <a:custGeom>
            <a:avLst/>
            <a:gdLst/>
            <a:ahLst/>
            <a:cxnLst/>
            <a:rect l="l" t="t" r="r" b="b"/>
            <a:pathLst>
              <a:path w="1595451" h="647294">
                <a:moveTo>
                  <a:pt x="0" y="0"/>
                </a:moveTo>
                <a:lnTo>
                  <a:pt x="1595451" y="0"/>
                </a:lnTo>
                <a:lnTo>
                  <a:pt x="1595451" y="647295"/>
                </a:lnTo>
                <a:lnTo>
                  <a:pt x="0" y="64729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r="-6515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CF8FDE4A-3598-CFA3-188F-A8D5E80E7BFD}"/>
              </a:ext>
            </a:extLst>
          </p:cNvPr>
          <p:cNvSpPr/>
          <p:nvPr userDrawn="1"/>
        </p:nvSpPr>
        <p:spPr>
          <a:xfrm>
            <a:off x="1371003" y="9251082"/>
            <a:ext cx="1623235" cy="597565"/>
          </a:xfrm>
          <a:custGeom>
            <a:avLst/>
            <a:gdLst/>
            <a:ahLst/>
            <a:cxnLst/>
            <a:rect l="l" t="t" r="r" b="b"/>
            <a:pathLst>
              <a:path w="1623235" h="597565">
                <a:moveTo>
                  <a:pt x="0" y="0"/>
                </a:moveTo>
                <a:lnTo>
                  <a:pt x="1623235" y="0"/>
                </a:lnTo>
                <a:lnTo>
                  <a:pt x="1623235" y="597565"/>
                </a:lnTo>
                <a:lnTo>
                  <a:pt x="0" y="59756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3027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16F1A879-C27E-1310-CE5D-60A0B9BDA491}"/>
              </a:ext>
            </a:extLst>
          </p:cNvPr>
          <p:cNvSpPr/>
          <p:nvPr userDrawn="1"/>
        </p:nvSpPr>
        <p:spPr>
          <a:xfrm>
            <a:off x="190500" y="8688430"/>
            <a:ext cx="16726497" cy="74872"/>
          </a:xfrm>
          <a:custGeom>
            <a:avLst/>
            <a:gdLst/>
            <a:ahLst/>
            <a:cxnLst/>
            <a:rect l="l" t="t" r="r" b="b"/>
            <a:pathLst>
              <a:path w="16726497" h="74872">
                <a:moveTo>
                  <a:pt x="0" y="0"/>
                </a:moveTo>
                <a:lnTo>
                  <a:pt x="16726497" y="0"/>
                </a:lnTo>
                <a:lnTo>
                  <a:pt x="16726497" y="74872"/>
                </a:lnTo>
                <a:lnTo>
                  <a:pt x="0" y="748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117AD9B6-8DB7-457C-2EA5-DE2C4EF0BC43}"/>
              </a:ext>
            </a:extLst>
          </p:cNvPr>
          <p:cNvSpPr/>
          <p:nvPr userDrawn="1"/>
        </p:nvSpPr>
        <p:spPr>
          <a:xfrm>
            <a:off x="1371003" y="1881680"/>
            <a:ext cx="16726497" cy="74872"/>
          </a:xfrm>
          <a:custGeom>
            <a:avLst/>
            <a:gdLst/>
            <a:ahLst/>
            <a:cxnLst/>
            <a:rect l="l" t="t" r="r" b="b"/>
            <a:pathLst>
              <a:path w="16726497" h="74872">
                <a:moveTo>
                  <a:pt x="0" y="0"/>
                </a:moveTo>
                <a:lnTo>
                  <a:pt x="16726497" y="0"/>
                </a:lnTo>
                <a:lnTo>
                  <a:pt x="16726497" y="74872"/>
                </a:lnTo>
                <a:lnTo>
                  <a:pt x="0" y="748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6C5994B3-00E5-C61C-C980-BB7A6B52B369}"/>
              </a:ext>
            </a:extLst>
          </p:cNvPr>
          <p:cNvSpPr txBox="1"/>
          <p:nvPr userDrawn="1"/>
        </p:nvSpPr>
        <p:spPr>
          <a:xfrm>
            <a:off x="13150015" y="8931141"/>
            <a:ext cx="3766982" cy="216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448"/>
              </a:lnSpc>
              <a:spcBef>
                <a:spcPct val="0"/>
              </a:spcBef>
            </a:pPr>
            <a:r>
              <a:rPr lang="en-US" sz="1316" spc="113">
                <a:solidFill>
                  <a:srgbClr val="000000"/>
                </a:solidFill>
                <a:latin typeface="AntennaCond"/>
                <a:ea typeface="AntennaCond"/>
                <a:cs typeface="AntennaCond"/>
                <a:sym typeface="AntennaCond"/>
              </a:rPr>
              <a:t>IN COLLABORAZIONE CON</a:t>
            </a: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59DA2A7B-2AB8-E402-EEB2-95EDF0B800B1}"/>
              </a:ext>
            </a:extLst>
          </p:cNvPr>
          <p:cNvSpPr txBox="1"/>
          <p:nvPr userDrawn="1"/>
        </p:nvSpPr>
        <p:spPr>
          <a:xfrm>
            <a:off x="1371003" y="8931141"/>
            <a:ext cx="1471787" cy="216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8"/>
              </a:lnSpc>
            </a:pPr>
            <a:r>
              <a:rPr lang="en-US" sz="1316" spc="113">
                <a:solidFill>
                  <a:srgbClr val="000000"/>
                </a:solidFill>
                <a:latin typeface="AntennaCond"/>
                <a:ea typeface="AntennaCond"/>
                <a:cs typeface="AntennaCond"/>
                <a:sym typeface="AntennaCond"/>
              </a:rPr>
              <a:t>ORGANIZZATO DA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3A86A42B-D12D-EAA6-1E82-E977714CB7AB}"/>
              </a:ext>
            </a:extLst>
          </p:cNvPr>
          <p:cNvSpPr txBox="1"/>
          <p:nvPr userDrawn="1"/>
        </p:nvSpPr>
        <p:spPr>
          <a:xfrm>
            <a:off x="6726698" y="9174882"/>
            <a:ext cx="4834605" cy="518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968" b="1" spc="-118">
                <a:solidFill>
                  <a:srgbClr val="545352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BolognaFiere, 9-11 ottobre 2024</a:t>
            </a: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37A424AE-2818-EF0E-3B73-CD0A3F781093}"/>
              </a:ext>
            </a:extLst>
          </p:cNvPr>
          <p:cNvSpPr/>
          <p:nvPr userDrawn="1"/>
        </p:nvSpPr>
        <p:spPr>
          <a:xfrm>
            <a:off x="1371003" y="402182"/>
            <a:ext cx="4217782" cy="1288997"/>
          </a:xfrm>
          <a:custGeom>
            <a:avLst/>
            <a:gdLst/>
            <a:ahLst/>
            <a:cxnLst/>
            <a:rect l="l" t="t" r="r" b="b"/>
            <a:pathLst>
              <a:path w="4217782" h="1288997">
                <a:moveTo>
                  <a:pt x="0" y="0"/>
                </a:moveTo>
                <a:lnTo>
                  <a:pt x="4217783" y="0"/>
                </a:lnTo>
                <a:lnTo>
                  <a:pt x="4217783" y="1288998"/>
                </a:lnTo>
                <a:lnTo>
                  <a:pt x="0" y="1288998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2790" r="-2232"/>
            </a:stretch>
          </a:blipFill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93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11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HAM_ GREEEN BIOGNL OK-2.pdf" descr="LogoHAM_ GREEEN BIOGNL OK-2.pdf">
            <a:extLst>
              <a:ext uri="{FF2B5EF4-FFF2-40B4-BE49-F238E27FC236}">
                <a16:creationId xmlns:a16="http://schemas.microsoft.com/office/drawing/2014/main" id="{C1151496-2681-DD70-D9B2-F431E30424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799" y="2419995"/>
            <a:ext cx="4516963" cy="472440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5A618BE0-D9B4-3A54-C1C4-1080B61B9639}"/>
              </a:ext>
            </a:extLst>
          </p:cNvPr>
          <p:cNvSpPr txBox="1"/>
          <p:nvPr/>
        </p:nvSpPr>
        <p:spPr>
          <a:xfrm>
            <a:off x="685800" y="7543839"/>
            <a:ext cx="16916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600" b="1" dirty="0">
                <a:solidFill>
                  <a:srgbClr val="00B050"/>
                </a:solidFill>
              </a:rPr>
              <a:t>Il BIOGNL: realtà concreta e prossimi sviluppi alla luce delle novità tecniche e normative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A9C37DF-3372-A707-8FB5-B87CB52B5B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543799" y="2552700"/>
            <a:ext cx="9410481" cy="445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30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2">
            <a:extLst>
              <a:ext uri="{FF2B5EF4-FFF2-40B4-BE49-F238E27FC236}">
                <a16:creationId xmlns:a16="http://schemas.microsoft.com/office/drawing/2014/main" id="{3F5C5AFD-CB8D-AAC9-C583-FCB7BC6F6CFA}"/>
              </a:ext>
            </a:extLst>
          </p:cNvPr>
          <p:cNvSpPr txBox="1"/>
          <p:nvPr/>
        </p:nvSpPr>
        <p:spPr>
          <a:xfrm>
            <a:off x="9525000" y="876300"/>
            <a:ext cx="4648200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40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CHI E’ LA HAM?</a:t>
            </a:r>
          </a:p>
        </p:txBody>
      </p:sp>
      <p:pic>
        <p:nvPicPr>
          <p:cNvPr id="2" name="CAMION.png" descr="CAMION.png">
            <a:extLst>
              <a:ext uri="{FF2B5EF4-FFF2-40B4-BE49-F238E27FC236}">
                <a16:creationId xmlns:a16="http://schemas.microsoft.com/office/drawing/2014/main" id="{8F49C4FE-9122-BF44-F7AF-8B9A78C9F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41" y="2036001"/>
            <a:ext cx="9243037" cy="63897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EFF05C9-14EB-906C-800A-21561AB3E3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4216" y="2036001"/>
            <a:ext cx="6624560" cy="3582951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19857CF5-EAE0-15CB-8721-8F9F05231E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25138" y="5222324"/>
            <a:ext cx="6696123" cy="3415755"/>
          </a:xfrm>
          <a:prstGeom prst="rect">
            <a:avLst/>
          </a:prstGeom>
        </p:spPr>
      </p:pic>
      <p:sp>
        <p:nvSpPr>
          <p:cNvPr id="15" name="Il centro ricerche Ham ci permette di essere sempre all’avanguardia con prodotti come:">
            <a:extLst>
              <a:ext uri="{FF2B5EF4-FFF2-40B4-BE49-F238E27FC236}">
                <a16:creationId xmlns:a16="http://schemas.microsoft.com/office/drawing/2014/main" id="{53FFEB5F-C5CC-9076-0EB6-0214BDB6DACE}"/>
              </a:ext>
            </a:extLst>
          </p:cNvPr>
          <p:cNvSpPr txBox="1">
            <a:spLocks/>
          </p:cNvSpPr>
          <p:nvPr/>
        </p:nvSpPr>
        <p:spPr>
          <a:xfrm>
            <a:off x="914400" y="7124700"/>
            <a:ext cx="6400800" cy="897700"/>
          </a:xfrm>
          <a:prstGeom prst="rect">
            <a:avLst/>
          </a:prstGeom>
          <a:effectLst>
            <a:outerShdw blurRad="63500" dist="38100" dir="27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 marL="0" indent="4064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Tx/>
              <a:buFont typeface="Arial" panose="020B0604020202020204" pitchFamily="34" charset="0"/>
              <a:buNone/>
              <a:defRPr sz="2100" kern="1200">
                <a:solidFill>
                  <a:srgbClr val="FFFB00"/>
                </a:solidFill>
                <a:effectLst>
                  <a:outerShdw blurRad="12700" dist="25400" dir="2700000" rotWithShape="0">
                    <a:srgbClr val="CBCBCB"/>
                  </a:outerShdw>
                </a:effectLst>
                <a:uFill>
                  <a:solidFill>
                    <a:srgbClr val="434ED6"/>
                  </a:solidFill>
                </a:uFill>
                <a:latin typeface="Arial Unicode MS"/>
                <a:ea typeface="Arial Unicode MS"/>
                <a:cs typeface="Arial Unicode MS"/>
                <a:sym typeface="Arial Unicode M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Il Gruppo Ham è stato il primo in Europa ad utilizzare il GNL nel trasporto pesante.</a:t>
            </a:r>
          </a:p>
          <a:p>
            <a:r>
              <a:rPr lang="it-IT" dirty="0"/>
              <a:t>Da 25 anni operiamo in tutta la filiera del GNL:</a:t>
            </a:r>
          </a:p>
        </p:txBody>
      </p:sp>
      <p:sp>
        <p:nvSpPr>
          <p:cNvPr id="16" name="Il centro ricerche Ham ci permette di essere sempre all’avanguardia con prodotti come:">
            <a:extLst>
              <a:ext uri="{FF2B5EF4-FFF2-40B4-BE49-F238E27FC236}">
                <a16:creationId xmlns:a16="http://schemas.microsoft.com/office/drawing/2014/main" id="{A6D60AB8-A70E-2905-81C5-68F51E729AD3}"/>
              </a:ext>
            </a:extLst>
          </p:cNvPr>
          <p:cNvSpPr txBox="1">
            <a:spLocks/>
          </p:cNvSpPr>
          <p:nvPr/>
        </p:nvSpPr>
        <p:spPr>
          <a:xfrm>
            <a:off x="11027315" y="5383158"/>
            <a:ext cx="6291768" cy="471588"/>
          </a:xfrm>
          <a:prstGeom prst="rect">
            <a:avLst/>
          </a:prstGeom>
          <a:effectLst>
            <a:outerShdw blurRad="63500" dist="38100" dir="27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 marL="0" indent="4064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Tx/>
              <a:buFont typeface="Arial" panose="020B0604020202020204" pitchFamily="34" charset="0"/>
              <a:buNone/>
              <a:defRPr sz="2100" kern="1200">
                <a:solidFill>
                  <a:srgbClr val="FFFB00"/>
                </a:solidFill>
                <a:effectLst>
                  <a:outerShdw blurRad="12700" dist="25400" dir="2700000" rotWithShape="0">
                    <a:srgbClr val="CBCBCB"/>
                  </a:outerShdw>
                </a:effectLst>
                <a:uFill>
                  <a:solidFill>
                    <a:srgbClr val="434ED6"/>
                  </a:solidFill>
                </a:uFill>
                <a:latin typeface="Arial Unicode MS"/>
                <a:ea typeface="Arial Unicode MS"/>
                <a:cs typeface="Arial Unicode MS"/>
                <a:sym typeface="Arial Unicode M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Trasporto e vendita di GNL per impiego autotrazione e industriale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34EE364-CD2B-6D04-9C38-E422474CCF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9200" y="465229"/>
            <a:ext cx="1313196" cy="137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26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l centro ricerche Ham ci permette di essere sempre all’avanguardia con prodotti come:">
            <a:extLst>
              <a:ext uri="{FF2B5EF4-FFF2-40B4-BE49-F238E27FC236}">
                <a16:creationId xmlns:a16="http://schemas.microsoft.com/office/drawing/2014/main" id="{6BED1C9E-783A-F444-542B-362073426281}"/>
              </a:ext>
            </a:extLst>
          </p:cNvPr>
          <p:cNvSpPr txBox="1">
            <a:spLocks/>
          </p:cNvSpPr>
          <p:nvPr/>
        </p:nvSpPr>
        <p:spPr>
          <a:xfrm>
            <a:off x="4635636" y="4461600"/>
            <a:ext cx="9144001" cy="471588"/>
          </a:xfrm>
          <a:prstGeom prst="rect">
            <a:avLst/>
          </a:prstGeom>
          <a:effectLst>
            <a:outerShdw blurRad="63500" dist="38100" dir="27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 marL="0" indent="4064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Tx/>
              <a:buFont typeface="Arial" panose="020B0604020202020204" pitchFamily="34" charset="0"/>
              <a:buNone/>
              <a:defRPr sz="2100" kern="1200">
                <a:solidFill>
                  <a:srgbClr val="FFFB00"/>
                </a:solidFill>
                <a:effectLst>
                  <a:outerShdw blurRad="12700" dist="25400" dir="2700000" rotWithShape="0">
                    <a:srgbClr val="CBCBCB"/>
                  </a:outerShdw>
                </a:effectLst>
                <a:uFill>
                  <a:solidFill>
                    <a:srgbClr val="434ED6"/>
                  </a:solidFill>
                </a:uFill>
                <a:latin typeface="Arial Unicode MS"/>
                <a:ea typeface="Arial Unicode MS"/>
                <a:cs typeface="Arial Unicode MS"/>
                <a:sym typeface="Arial Unicode M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4000" dirty="0">
                <a:solidFill>
                  <a:srgbClr val="92D050"/>
                </a:solidFill>
              </a:rPr>
              <a:t>COSTRUZIONE E MANUTENZIONE DI IMPIANTI DI RIFORNIMENTO GNL FISSI, MOBILI E RIMOVIBILI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3F5C5AFD-CB8D-AAC9-C583-FCB7BC6F6CFA}"/>
              </a:ext>
            </a:extLst>
          </p:cNvPr>
          <p:cNvSpPr txBox="1"/>
          <p:nvPr/>
        </p:nvSpPr>
        <p:spPr>
          <a:xfrm>
            <a:off x="9525000" y="876300"/>
            <a:ext cx="4648200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40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CHI E’ LA HAM?</a:t>
            </a:r>
          </a:p>
        </p:txBody>
      </p:sp>
      <p:pic>
        <p:nvPicPr>
          <p:cNvPr id="3" name="Immagine 2" descr="Immagine 2">
            <a:extLst>
              <a:ext uri="{FF2B5EF4-FFF2-40B4-BE49-F238E27FC236}">
                <a16:creationId xmlns:a16="http://schemas.microsoft.com/office/drawing/2014/main" id="{1510324D-0B14-23E7-2EDF-3F61526F46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3616" y="2022984"/>
            <a:ext cx="3498011" cy="3425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magine 4" descr="Immagine 4">
            <a:extLst>
              <a:ext uri="{FF2B5EF4-FFF2-40B4-BE49-F238E27FC236}">
                <a16:creationId xmlns:a16="http://schemas.microsoft.com/office/drawing/2014/main" id="{A2F2473E-403C-397C-57A0-581C2A99F8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437349" y="2045041"/>
            <a:ext cx="4770288" cy="357771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magine 19" descr="Immagine 19">
            <a:extLst>
              <a:ext uri="{FF2B5EF4-FFF2-40B4-BE49-F238E27FC236}">
                <a16:creationId xmlns:a16="http://schemas.microsoft.com/office/drawing/2014/main" id="{6AEEABFF-B35A-7CF3-809E-7511EA2AC0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48644" y="2036001"/>
            <a:ext cx="4834008" cy="3577716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magine 10" descr="Immagine 10">
            <a:extLst>
              <a:ext uri="{FF2B5EF4-FFF2-40B4-BE49-F238E27FC236}">
                <a16:creationId xmlns:a16="http://schemas.microsoft.com/office/drawing/2014/main" id="{7FEA4EB6-B36F-62B2-E655-2B79E3C087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1151" y="2022983"/>
            <a:ext cx="2743200" cy="3582951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magine 8" descr="Immagine 8">
            <a:extLst>
              <a:ext uri="{FF2B5EF4-FFF2-40B4-BE49-F238E27FC236}">
                <a16:creationId xmlns:a16="http://schemas.microsoft.com/office/drawing/2014/main" id="{EF4F9CF0-F8E1-1385-F805-F536B676A7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1348" y="5711949"/>
            <a:ext cx="5177875" cy="2784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magine" descr="Immagine">
            <a:extLst>
              <a:ext uri="{FF2B5EF4-FFF2-40B4-BE49-F238E27FC236}">
                <a16:creationId xmlns:a16="http://schemas.microsoft.com/office/drawing/2014/main" id="{FB3DB536-7705-3476-42FE-5961855A0E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91219" y="5825400"/>
            <a:ext cx="3891961" cy="2681007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ACF35FB-30EE-1866-9659-5E29513D68C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5176" y="5819679"/>
            <a:ext cx="3568828" cy="2676621"/>
          </a:xfrm>
          <a:prstGeom prst="rect">
            <a:avLst/>
          </a:prstGeom>
        </p:spPr>
      </p:pic>
      <p:pic>
        <p:nvPicPr>
          <p:cNvPr id="10" name="Immagine" descr="Immagine">
            <a:extLst>
              <a:ext uri="{FF2B5EF4-FFF2-40B4-BE49-F238E27FC236}">
                <a16:creationId xmlns:a16="http://schemas.microsoft.com/office/drawing/2014/main" id="{652D744A-5854-04DC-18B6-5169FE0458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16000" y="5825033"/>
            <a:ext cx="3851008" cy="26813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5D3B32C0-B69A-884F-0455-E6AF0CE9C6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459200" y="465229"/>
            <a:ext cx="1313196" cy="137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0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2">
            <a:extLst>
              <a:ext uri="{FF2B5EF4-FFF2-40B4-BE49-F238E27FC236}">
                <a16:creationId xmlns:a16="http://schemas.microsoft.com/office/drawing/2014/main" id="{3F5C5AFD-CB8D-AAC9-C583-FCB7BC6F6CFA}"/>
              </a:ext>
            </a:extLst>
          </p:cNvPr>
          <p:cNvSpPr txBox="1"/>
          <p:nvPr/>
        </p:nvSpPr>
        <p:spPr>
          <a:xfrm>
            <a:off x="6400800" y="495300"/>
            <a:ext cx="10825785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IL BIOGNL: REALTA’ CONCRETA E PROSSIMI SVILUPPI ALLA LUCE DELLE NOVITA’ TECNICHE E NORMATIVE</a:t>
            </a: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D769FA1C-3DF1-4891-D24A-3D8BCA20793F}"/>
              </a:ext>
            </a:extLst>
          </p:cNvPr>
          <p:cNvSpPr txBox="1"/>
          <p:nvPr/>
        </p:nvSpPr>
        <p:spPr>
          <a:xfrm>
            <a:off x="762000" y="2324100"/>
            <a:ext cx="16464585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HAM ITALIA CREDE FORTEMENTE NEL BIOGNL COME COMBUSTIBILE PER AUTOCARRI NEL FUTURO ANCHE BEN OLTRE LA TRANSIZIONE.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87BD2CEA-6489-409C-EBEF-59DDA6AC1C13}"/>
              </a:ext>
            </a:extLst>
          </p:cNvPr>
          <p:cNvSpPr txBox="1"/>
          <p:nvPr/>
        </p:nvSpPr>
        <p:spPr>
          <a:xfrm>
            <a:off x="761999" y="5167636"/>
            <a:ext cx="16464585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Il Biometano e il BIOGNL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sono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a zero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emissioni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di CO2 e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basse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emissioni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inquinanti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pertanto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rappresentano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un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combustibile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utilizzabile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anche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in un future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remoto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.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B04F0F95-F729-4E90-FE6F-F0A40F8BF3EC}"/>
              </a:ext>
            </a:extLst>
          </p:cNvPr>
          <p:cNvSpPr txBox="1"/>
          <p:nvPr/>
        </p:nvSpPr>
        <p:spPr>
          <a:xfrm>
            <a:off x="761999" y="6589404"/>
            <a:ext cx="16464585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HAM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crede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fermamente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questo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prodotto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ed ha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investito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fortemente in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questo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combustibile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.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35F4590D-368E-2D36-B0B4-E539E1D96C97}"/>
              </a:ext>
            </a:extLst>
          </p:cNvPr>
          <p:cNvSpPr txBox="1"/>
          <p:nvPr/>
        </p:nvSpPr>
        <p:spPr>
          <a:xfrm>
            <a:off x="761999" y="3745868"/>
            <a:ext cx="16464585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veicoli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alimentati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a BIOGNL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hanno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autonomie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che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superano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abbondantemente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1.000 Km con tempi di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rifornimento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velocissimi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quindi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l’ideale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per il mondo del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trasporto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9C4A212-ACEC-4CA9-563F-ADF2FB2FFE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85800" y="2324100"/>
            <a:ext cx="8223148" cy="489149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AB39054-D52A-87EF-0908-15A0ECB321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7784" y="2076450"/>
            <a:ext cx="8178800" cy="61341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D4FEBA1-03F4-FBD7-D61C-641C19669C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7348" y="278026"/>
            <a:ext cx="16007384" cy="968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2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2">
            <a:extLst>
              <a:ext uri="{FF2B5EF4-FFF2-40B4-BE49-F238E27FC236}">
                <a16:creationId xmlns:a16="http://schemas.microsoft.com/office/drawing/2014/main" id="{3F5C5AFD-CB8D-AAC9-C583-FCB7BC6F6CFA}"/>
              </a:ext>
            </a:extLst>
          </p:cNvPr>
          <p:cNvSpPr txBox="1"/>
          <p:nvPr/>
        </p:nvSpPr>
        <p:spPr>
          <a:xfrm>
            <a:off x="6400800" y="495300"/>
            <a:ext cx="10825785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IL BIOGNL: REALTA’ CONCRETA E PROSSIMI SVILUPPI ALLA LUCE DELLE NOVITA’ TECNICHE E NORMATIVE</a:t>
            </a: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D769FA1C-3DF1-4891-D24A-3D8BCA20793F}"/>
              </a:ext>
            </a:extLst>
          </p:cNvPr>
          <p:cNvSpPr txBox="1"/>
          <p:nvPr/>
        </p:nvSpPr>
        <p:spPr>
          <a:xfrm>
            <a:off x="762000" y="2324100"/>
            <a:ext cx="16464585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HAM ITALIA CREDE FORTEMENTE NEL BIOGNL COME COMBUSTIBILE PER AUTOCARRI NEL FUTURO ANCHE BEN OLTRE LA TRANSIZIONE.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87BD2CEA-6489-409C-EBEF-59DDA6AC1C13}"/>
              </a:ext>
            </a:extLst>
          </p:cNvPr>
          <p:cNvSpPr txBox="1"/>
          <p:nvPr/>
        </p:nvSpPr>
        <p:spPr>
          <a:xfrm>
            <a:off x="749944" y="5503608"/>
            <a:ext cx="16464585" cy="16542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Contemporaneamente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viene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invece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prodotto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biometano per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autotrazione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una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quantità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sufficente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teoricamente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soddisfare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rifornimento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veicoli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alimentabili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a GNL per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almeno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cinque volte il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numero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quelli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attuali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.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B04F0F95-F729-4E90-FE6F-F0A40F8BF3EC}"/>
              </a:ext>
            </a:extLst>
          </p:cNvPr>
          <p:cNvSpPr txBox="1"/>
          <p:nvPr/>
        </p:nvSpPr>
        <p:spPr>
          <a:xfrm>
            <a:off x="724545" y="7447533"/>
            <a:ext cx="16464585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ALLORA PERCHE’ NE VIENE UTILIZZATO COSI’ POCO, E DOVE FINISCE QUELLO NON UTILIZZATO?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35F4590D-368E-2D36-B0B4-E539E1D96C97}"/>
              </a:ext>
            </a:extLst>
          </p:cNvPr>
          <p:cNvSpPr txBox="1"/>
          <p:nvPr/>
        </p:nvSpPr>
        <p:spPr>
          <a:xfrm>
            <a:off x="724544" y="4255929"/>
            <a:ext cx="16464585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Attualmente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vengono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utilizzate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circa 130-150.000 ton./anno di GNL per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inpiego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autotrazione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che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alimentano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circa 5.000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autocarri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di cui circa solo un 10-20%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è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alimentato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con BIOGNL.</a:t>
            </a: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41E93273-54E9-CA2E-DD5E-D6867CE73FFF}"/>
              </a:ext>
            </a:extLst>
          </p:cNvPr>
          <p:cNvSpPr txBox="1"/>
          <p:nvPr/>
        </p:nvSpPr>
        <p:spPr>
          <a:xfrm>
            <a:off x="724544" y="3559683"/>
            <a:ext cx="16464585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Gli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autocarri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a GNL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hanno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rendimenti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e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consumi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migliori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degli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autocarri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Gasolio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97638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78EBEC65-03A6-FCD4-E31A-EF613EE08402}"/>
              </a:ext>
            </a:extLst>
          </p:cNvPr>
          <p:cNvSpPr txBox="1"/>
          <p:nvPr/>
        </p:nvSpPr>
        <p:spPr>
          <a:xfrm>
            <a:off x="762000" y="2182258"/>
            <a:ext cx="16464585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 MOTIVI DELLO SCARSO UTILIZZO DEL BIOGNL SONO I SEGUENTI: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4EE4A06A-1898-0046-8543-CFBE72D64AF6}"/>
              </a:ext>
            </a:extLst>
          </p:cNvPr>
          <p:cNvSpPr txBox="1"/>
          <p:nvPr/>
        </p:nvSpPr>
        <p:spPr>
          <a:xfrm>
            <a:off x="1030932" y="4003477"/>
            <a:ext cx="16310630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- Solo chi non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è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potuto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nessun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modo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collegare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alla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rete, ha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previsto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un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impianto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liquefazone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del Biometano,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riducendone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drasticamente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l’offerta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;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0C6605E2-D2E3-D565-BD4B-70EC5C9A5DDA}"/>
              </a:ext>
            </a:extLst>
          </p:cNvPr>
          <p:cNvSpPr txBox="1"/>
          <p:nvPr/>
        </p:nvSpPr>
        <p:spPr>
          <a:xfrm>
            <a:off x="1018232" y="2817151"/>
            <a:ext cx="16310630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-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Gli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incentivi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ai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produttori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di Biometano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hanno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privilegiato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l’immissione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in rete (Nessun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incentivo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aggiuntivo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per la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liquefazione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parte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un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contributo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iniziale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sulla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costruzione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);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3EFACD42-DE6D-0BF2-D82E-CB7F36814A65}"/>
              </a:ext>
            </a:extLst>
          </p:cNvPr>
          <p:cNvSpPr txBox="1"/>
          <p:nvPr/>
        </p:nvSpPr>
        <p:spPr>
          <a:xfrm>
            <a:off x="1043632" y="5189803"/>
            <a:ext cx="16310630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- Il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costo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della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liquefazione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non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essendo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coperto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incentivi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rende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più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costoso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il BIOGNL rispetto al GNL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fossile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;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D8D6BB45-30B3-BB00-D693-DF4F9D07C4A1}"/>
              </a:ext>
            </a:extLst>
          </p:cNvPr>
          <p:cNvSpPr txBox="1"/>
          <p:nvPr/>
        </p:nvSpPr>
        <p:spPr>
          <a:xfrm>
            <a:off x="6400800" y="495300"/>
            <a:ext cx="10825785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IL BIOGNL: REALTA’ CONCRETA E PROSSIMI SVILUPPI ALLA LUCE DELLE NOVITA’ TECNICHE E NORMATIVE</a:t>
            </a: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209CB4C3-ABEE-7B30-4994-DF2D90634724}"/>
              </a:ext>
            </a:extLst>
          </p:cNvPr>
          <p:cNvSpPr txBox="1"/>
          <p:nvPr/>
        </p:nvSpPr>
        <p:spPr>
          <a:xfrm>
            <a:off x="1030932" y="8104742"/>
            <a:ext cx="16310630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- Il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mercato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almeno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al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momento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non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è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disposto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pagare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il BIOGNL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più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del GNL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fossile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;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E1A0F400-B7DC-5E6B-4AE2-33789194680C}"/>
              </a:ext>
            </a:extLst>
          </p:cNvPr>
          <p:cNvSpPr txBox="1"/>
          <p:nvPr/>
        </p:nvSpPr>
        <p:spPr>
          <a:xfrm>
            <a:off x="1030932" y="6376129"/>
            <a:ext cx="16310630" cy="16542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-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Qualunque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impianto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produzione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biometano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che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immette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in rete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potrebbe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anche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liquefarlo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ma il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costo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aggiuntivo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rispetto 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quanto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gli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paga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il GSE per il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ritiro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del Biometano non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viene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riconosciuto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dal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mercato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03529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78EBEC65-03A6-FCD4-E31A-EF613EE08402}"/>
              </a:ext>
            </a:extLst>
          </p:cNvPr>
          <p:cNvSpPr txBox="1"/>
          <p:nvPr/>
        </p:nvSpPr>
        <p:spPr>
          <a:xfrm>
            <a:off x="762000" y="2182258"/>
            <a:ext cx="16464585" cy="5514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COSA PUO’ VALORIZZARE DI PIU’ IL BIOGNL: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4EE4A06A-1898-0046-8543-CFBE72D64AF6}"/>
              </a:ext>
            </a:extLst>
          </p:cNvPr>
          <p:cNvSpPr txBox="1"/>
          <p:nvPr/>
        </p:nvSpPr>
        <p:spPr>
          <a:xfrm>
            <a:off x="1026785" y="4799966"/>
            <a:ext cx="16310630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Anche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l’arrivo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nel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2027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della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ETS2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che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dovrebbe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colpire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combustibili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fossili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tra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cui il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metano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se come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previsto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non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colpirà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combustibili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BIO, ne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avvicinerà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prezzi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rendendolo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più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appetibile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.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0C6605E2-D2E3-D565-BD4B-70EC5C9A5DDA}"/>
              </a:ext>
            </a:extLst>
          </p:cNvPr>
          <p:cNvSpPr txBox="1"/>
          <p:nvPr/>
        </p:nvSpPr>
        <p:spPr>
          <a:xfrm>
            <a:off x="1026785" y="3313432"/>
            <a:ext cx="16310630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Sicuramente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un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incentivo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concesso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come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Credito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d’Imposta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sul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biometano/BIOGNL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fisico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ritirato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dai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trasportatori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potrebbe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essere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la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strada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maestra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per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incentivare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questo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prodotto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.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3EFACD42-DE6D-0BF2-D82E-CB7F36814A65}"/>
              </a:ext>
            </a:extLst>
          </p:cNvPr>
          <p:cNvSpPr txBox="1"/>
          <p:nvPr/>
        </p:nvSpPr>
        <p:spPr>
          <a:xfrm>
            <a:off x="1026785" y="6286500"/>
            <a:ext cx="16310630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Noi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crediamo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che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l’elettrico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almeno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per il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trasporto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pesante, per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innumerevoli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motivi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non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possa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sostituire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totalmente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il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trasporto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di merci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su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strada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,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sopratutto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nei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lunghi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 </a:t>
            </a:r>
            <a:r>
              <a:rPr lang="en-US" sz="3600" b="1" spc="-144" dirty="0" err="1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percorsi</a:t>
            </a: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.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D8D6BB45-30B3-BB00-D693-DF4F9D07C4A1}"/>
              </a:ext>
            </a:extLst>
          </p:cNvPr>
          <p:cNvSpPr txBox="1"/>
          <p:nvPr/>
        </p:nvSpPr>
        <p:spPr>
          <a:xfrm>
            <a:off x="6400800" y="495300"/>
            <a:ext cx="10825785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IL BIOGNL: REALTA’ CONCRETA E PROSSIMI SVILUPPI ALLA LUCE DELLE NOVITA’ TECNICHE E NORMATIVE</a:t>
            </a:r>
          </a:p>
        </p:txBody>
      </p:sp>
    </p:spTree>
    <p:extLst>
      <p:ext uri="{BB962C8B-B14F-4D97-AF65-F5344CB8AC3E}">
        <p14:creationId xmlns:p14="http://schemas.microsoft.com/office/powerpoint/2010/main" val="168614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78EBEC65-03A6-FCD4-E31A-EF613EE08402}"/>
              </a:ext>
            </a:extLst>
          </p:cNvPr>
          <p:cNvSpPr txBox="1"/>
          <p:nvPr/>
        </p:nvSpPr>
        <p:spPr>
          <a:xfrm>
            <a:off x="3084753" y="4076700"/>
            <a:ext cx="12118493" cy="16653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84"/>
              </a:lnSpc>
            </a:pPr>
            <a:r>
              <a:rPr lang="en-US" sz="44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IL GNL E SOPRATUTTO IL BIOGNL, A NOSTRO GIUDIZIO, RAPPRESENTANO UNA VALIDA SOLUZIONE PER LA TRANSIZIONE ECOLOGICA E PER IL FUTURO</a:t>
            </a:r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F8B57DCE-5779-CA3A-63B0-5F2599FA4C0A}"/>
              </a:ext>
            </a:extLst>
          </p:cNvPr>
          <p:cNvSpPr txBox="1"/>
          <p:nvPr/>
        </p:nvSpPr>
        <p:spPr>
          <a:xfrm>
            <a:off x="6400800" y="495300"/>
            <a:ext cx="10825785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84"/>
              </a:lnSpc>
            </a:pPr>
            <a:r>
              <a:rPr lang="en-US" sz="3600" b="1" spc="-144" dirty="0">
                <a:solidFill>
                  <a:srgbClr val="229F4E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IL BIOGNL: REALTA’ CONCRETA E PROSSIMI SVILUPPI ALLA LUCE DELLE NOVITA’ TECNICHE E NORMATIVE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845676E-866D-2BA7-70D3-0DBC5448D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2163346"/>
            <a:ext cx="1313196" cy="137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6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630</Words>
  <Application>Microsoft Macintosh PowerPoint</Application>
  <PresentationFormat>Personalizzato</PresentationFormat>
  <Paragraphs>32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8</vt:i4>
      </vt:variant>
    </vt:vector>
  </HeadingPairs>
  <TitlesOfParts>
    <vt:vector size="16" baseType="lpstr">
      <vt:lpstr>Calibri</vt:lpstr>
      <vt:lpstr>AntennaCond Bold</vt:lpstr>
      <vt:lpstr>AntennaCond</vt:lpstr>
      <vt:lpstr>Aptos</vt:lpstr>
      <vt:lpstr>Arial Unicode MS</vt:lpstr>
      <vt:lpstr>Arial</vt:lpstr>
      <vt:lpstr>Office Theme</vt:lpstr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(Documento in blocco 1) (Documento in blocco 1) Slide Apertura</dc:title>
  <cp:lastModifiedBy>Aldo Bernardini</cp:lastModifiedBy>
  <cp:revision>15</cp:revision>
  <dcterms:created xsi:type="dcterms:W3CDTF">2006-08-16T00:00:00Z</dcterms:created>
  <dcterms:modified xsi:type="dcterms:W3CDTF">2024-10-09T14:18:48Z</dcterms:modified>
  <dc:identifier>DAGQ7nKen0Q</dc:identifier>
</cp:coreProperties>
</file>